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29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0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45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8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94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3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1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67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4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6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23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41FC-513C-4533-AE30-A4B0527C66D7}" type="datetimeFigureOut">
              <a:rPr lang="fr-FR" smtClean="0"/>
              <a:t>24/08/2020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029C7-6D59-46F4-80F8-02514D499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2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nthousiasme-orthographique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housiasme-orthographiqu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5034" y="398462"/>
            <a:ext cx="57178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Madame, Monsieur, le(a) responsable,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	Nous aimerions que nos élèves participent à </a:t>
            </a:r>
            <a:r>
              <a:rPr lang="fr-FR" sz="1100" b="1" dirty="0" smtClean="0"/>
              <a:t>l’Opération Enthousiasme Orthographique</a:t>
            </a:r>
            <a:r>
              <a:rPr lang="fr-FR" sz="1100" dirty="0" smtClean="0"/>
              <a:t>. Il s’agit d’une nouvelle démarche d’apprentissage inspirée des sciences cognitives et neurosciences qui aide les enfants à mémoriser avec </a:t>
            </a:r>
            <a:r>
              <a:rPr lang="fr-FR" sz="1100" b="1" dirty="0" smtClean="0"/>
              <a:t>plaisir</a:t>
            </a:r>
            <a:r>
              <a:rPr lang="fr-FR" sz="1100" dirty="0" smtClean="0"/>
              <a:t> et </a:t>
            </a:r>
            <a:r>
              <a:rPr lang="fr-FR" sz="1100" b="1" dirty="0" smtClean="0"/>
              <a:t>efficacité</a:t>
            </a:r>
            <a:r>
              <a:rPr lang="fr-FR" sz="1100" dirty="0" smtClean="0"/>
              <a:t> l’orthographe lexicale et grammaticale (tous les détails de cette innovation sur le site </a:t>
            </a:r>
            <a:r>
              <a:rPr lang="fr-FR" sz="1100" dirty="0" smtClean="0">
                <a:hlinkClick r:id="rId2"/>
              </a:rPr>
              <a:t>www.enthousiasme-orthographique.com</a:t>
            </a:r>
            <a:r>
              <a:rPr lang="fr-FR" sz="1100" dirty="0" smtClean="0"/>
              <a:t>). 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 smtClean="0"/>
              <a:t>	La majorité des outils de cette méthode sont téléchargeables et imprimables gratuitement sauf un cahier de vocabulaire de 48 pages associé à 300 cartes vierges et une petite boite mémoire en carton que l’élève doit fabriquée. Ce kit coute 9,2€ par élève.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	Nous vous invitons à devenir le </a:t>
            </a:r>
            <a:r>
              <a:rPr lang="fr-FR" sz="1100" b="1" dirty="0" smtClean="0"/>
              <a:t>parrain de notre classe </a:t>
            </a:r>
            <a:r>
              <a:rPr lang="fr-FR" sz="1100" dirty="0" smtClean="0"/>
              <a:t>pour cette opération en faisant un don de </a:t>
            </a:r>
            <a:r>
              <a:rPr lang="fr-FR" sz="1100" b="1" dirty="0" smtClean="0">
                <a:solidFill>
                  <a:schemeClr val="accent2"/>
                </a:solidFill>
              </a:rPr>
              <a:t>290 </a:t>
            </a:r>
            <a:r>
              <a:rPr lang="fr-FR" sz="1100" b="1" dirty="0" smtClean="0"/>
              <a:t>€</a:t>
            </a:r>
            <a:r>
              <a:rPr lang="fr-FR" sz="1100" dirty="0" smtClean="0"/>
              <a:t>. Vous recevrez </a:t>
            </a:r>
            <a:r>
              <a:rPr lang="fr-FR" sz="1100" dirty="0"/>
              <a:t>une photo avec un grand merci de </a:t>
            </a:r>
            <a:r>
              <a:rPr lang="fr-FR" sz="1100" dirty="0" smtClean="0"/>
              <a:t>nos élèves (voir modèle ci-dessous).</a:t>
            </a:r>
          </a:p>
          <a:p>
            <a:pPr algn="just"/>
            <a:endParaRPr lang="fr-FR" sz="1100" dirty="0" smtClean="0"/>
          </a:p>
          <a:p>
            <a:pPr algn="just"/>
            <a:r>
              <a:rPr lang="fr-FR" sz="1100" dirty="0"/>
              <a:t>	</a:t>
            </a:r>
            <a:r>
              <a:rPr lang="fr-FR" sz="1100" b="1" dirty="0"/>
              <a:t>Nos élèves </a:t>
            </a:r>
            <a:r>
              <a:rPr lang="fr-FR" sz="1100" b="1" dirty="0" smtClean="0"/>
              <a:t>d’aujourd’hui </a:t>
            </a:r>
            <a:r>
              <a:rPr lang="fr-FR" sz="1100" b="1" dirty="0"/>
              <a:t>sont </a:t>
            </a:r>
            <a:r>
              <a:rPr lang="fr-FR" sz="1100" b="1" dirty="0" smtClean="0"/>
              <a:t>les </a:t>
            </a:r>
            <a:r>
              <a:rPr lang="fr-FR" sz="1100" b="1" dirty="0"/>
              <a:t>salariés de demain</a:t>
            </a:r>
            <a:r>
              <a:rPr lang="fr-FR" sz="1100" dirty="0"/>
              <a:t>. </a:t>
            </a:r>
            <a:r>
              <a:rPr lang="fr-FR" sz="1200" b="1" dirty="0"/>
              <a:t>En devenant leur parrain </a:t>
            </a:r>
            <a:r>
              <a:rPr lang="fr-FR" sz="1100" dirty="0"/>
              <a:t>vous les aiderez à mieux maitriser la communication écrite qu’il mettront plus tard au service que </a:t>
            </a:r>
            <a:r>
              <a:rPr lang="fr-FR" sz="1100" dirty="0" smtClean="0"/>
              <a:t>nos entreprises, associations ou institutions. </a:t>
            </a:r>
            <a:endParaRPr lang="fr-FR" sz="1100" dirty="0"/>
          </a:p>
          <a:p>
            <a:pPr algn="just"/>
            <a:endParaRPr lang="fr-FR" sz="1100" dirty="0" smtClean="0"/>
          </a:p>
          <a:p>
            <a:pPr algn="just"/>
            <a:r>
              <a:rPr lang="fr-FR" sz="1100" dirty="0"/>
              <a:t>	</a:t>
            </a:r>
            <a:r>
              <a:rPr lang="fr-FR" sz="1100" dirty="0" smtClean="0"/>
              <a:t>En vous remerciant sincèrement pour votre écoute, veillez recevoir nos salutations respectueuses. </a:t>
            </a:r>
            <a:endParaRPr lang="fr-FR" sz="1100" dirty="0"/>
          </a:p>
          <a:p>
            <a:pPr algn="just"/>
            <a:r>
              <a:rPr lang="fr-FR" sz="1100" dirty="0" smtClean="0"/>
              <a:t>							</a:t>
            </a:r>
            <a:r>
              <a:rPr lang="fr-FR" sz="1100" b="1" dirty="0"/>
              <a:t>N</a:t>
            </a:r>
            <a:r>
              <a:rPr lang="fr-FR" sz="1100" b="1" dirty="0" smtClean="0"/>
              <a:t>om prénom</a:t>
            </a:r>
          </a:p>
          <a:p>
            <a:pPr algn="just"/>
            <a:r>
              <a:rPr lang="fr-FR" sz="1100" dirty="0" smtClean="0">
                <a:solidFill>
                  <a:schemeClr val="accent2"/>
                </a:solidFill>
              </a:rPr>
              <a:t>                                               Enseignant ou parents d’élèves</a:t>
            </a:r>
            <a:r>
              <a:rPr lang="fr-FR" sz="1100" dirty="0" smtClean="0"/>
              <a:t> à </a:t>
            </a:r>
            <a:r>
              <a:rPr lang="fr-FR" sz="1100" dirty="0"/>
              <a:t>l’école Raymond Rochette du </a:t>
            </a:r>
            <a:r>
              <a:rPr lang="fr-FR" sz="1100" dirty="0" smtClean="0"/>
              <a:t>Creusot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304710" y="4554319"/>
            <a:ext cx="18806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/>
              <a:t>Exemple de support à afficher</a:t>
            </a:r>
            <a:endParaRPr lang="fr-FR" sz="1100" i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207264" y="4742422"/>
            <a:ext cx="6393647" cy="4242926"/>
            <a:chOff x="207264" y="4742422"/>
            <a:chExt cx="6393647" cy="4242926"/>
          </a:xfrm>
        </p:grpSpPr>
        <p:sp>
          <p:nvSpPr>
            <p:cNvPr id="7" name="ZoneTexte 6"/>
            <p:cNvSpPr txBox="1"/>
            <p:nvPr/>
          </p:nvSpPr>
          <p:spPr>
            <a:xfrm>
              <a:off x="1404529" y="4742422"/>
              <a:ext cx="51842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Nou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s</a:t>
              </a:r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 so</a:t>
              </a:r>
              <a:r>
                <a:rPr lang="fr-FR" sz="1400" b="1" dirty="0" smtClean="0">
                  <a:solidFill>
                    <a:srgbClr val="00B0F0"/>
                  </a:solidFill>
                </a:rPr>
                <a:t>m</a:t>
              </a:r>
              <a:r>
                <a:rPr lang="fr-FR" sz="1400" b="1" dirty="0" smtClean="0">
                  <a:solidFill>
                    <a:schemeClr val="bg1">
                      <a:lumMod val="50000"/>
                    </a:schemeClr>
                  </a:solidFill>
                </a:rPr>
                <a:t>me</a:t>
              </a:r>
              <a:r>
                <a:rPr lang="fr-FR" sz="1400" b="1" dirty="0" smtClean="0"/>
                <a:t>s</a:t>
              </a:r>
              <a:r>
                <a:rPr lang="fr-FR" sz="3200" b="1" spc="6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3200" b="1" spc="600" dirty="0" smtClean="0">
                  <a:solidFill>
                    <a:srgbClr val="767242"/>
                  </a:solidFill>
                </a:rPr>
                <a:t>Pa</a:t>
              </a:r>
              <a:r>
                <a:rPr lang="fr-FR" sz="3200" b="1" spc="600" dirty="0" smtClean="0">
                  <a:solidFill>
                    <a:srgbClr val="FF0000"/>
                  </a:solidFill>
                </a:rPr>
                <a:t>r</a:t>
              </a:r>
              <a:r>
                <a:rPr lang="fr-FR" sz="3200" b="1" spc="600" dirty="0" smtClean="0">
                  <a:solidFill>
                    <a:srgbClr val="767242"/>
                  </a:solidFill>
                </a:rPr>
                <a:t>r</a:t>
              </a:r>
              <a:r>
                <a:rPr lang="fr-FR" sz="3200" b="1" spc="600" dirty="0" smtClean="0">
                  <a:solidFill>
                    <a:srgbClr val="00B0F0"/>
                  </a:solidFill>
                </a:rPr>
                <a:t>a</a:t>
              </a:r>
              <a:r>
                <a:rPr lang="fr-FR" sz="3200" b="1" spc="600" dirty="0" smtClean="0">
                  <a:solidFill>
                    <a:srgbClr val="767242"/>
                  </a:solidFill>
                </a:rPr>
                <a:t>in  </a:t>
              </a:r>
              <a:r>
                <a:rPr lang="fr-FR" sz="3200" b="1" spc="600" dirty="0" smtClean="0">
                  <a:solidFill>
                    <a:schemeClr val="bg1">
                      <a:lumMod val="65000"/>
                    </a:schemeClr>
                  </a:solidFill>
                </a:rPr>
                <a:t>   </a:t>
              </a:r>
              <a:r>
                <a:rPr lang="fr-FR" dirty="0" smtClean="0"/>
                <a:t> </a:t>
              </a:r>
            </a:p>
            <a:p>
              <a:pPr algn="ctr"/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de l’Opéra</a:t>
              </a:r>
              <a:r>
                <a:rPr lang="fr-FR" sz="1900" b="1" dirty="0" smtClean="0">
                  <a:solidFill>
                    <a:srgbClr val="92D050"/>
                  </a:solidFill>
                </a:rPr>
                <a:t>t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ion </a:t>
              </a:r>
              <a:r>
                <a:rPr lang="fr-FR" sz="1900" b="1" dirty="0" smtClean="0">
                  <a:solidFill>
                    <a:srgbClr val="FB036D"/>
                  </a:solidFill>
                </a:rPr>
                <a:t>E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nt</a:t>
              </a:r>
              <a:r>
                <a:rPr lang="fr-FR" sz="1900" b="1" dirty="0" smtClean="0">
                  <a:solidFill>
                    <a:srgbClr val="92D050"/>
                  </a:solidFill>
                </a:rPr>
                <a:t>h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ou</a:t>
              </a:r>
              <a:r>
                <a:rPr lang="fr-FR" b="1" dirty="0" smtClean="0">
                  <a:solidFill>
                    <a:srgbClr val="FF0000"/>
                  </a:solidFill>
                </a:rPr>
                <a:t>s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iasme Or</a:t>
              </a:r>
              <a:r>
                <a:rPr lang="fr-FR" b="1" dirty="0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fr-FR" sz="1900" b="1" dirty="0" smtClean="0">
                  <a:solidFill>
                    <a:srgbClr val="92D050"/>
                  </a:solidFill>
                </a:rPr>
                <a:t>h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ogra</a:t>
              </a:r>
              <a:r>
                <a:rPr lang="fr-FR" sz="1900" b="1" dirty="0" smtClean="0">
                  <a:solidFill>
                    <a:srgbClr val="92D050"/>
                  </a:solidFill>
                </a:rPr>
                <a:t>ph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r>
                <a:rPr lang="fr-FR" sz="1900" b="1" dirty="0" smtClean="0">
                  <a:solidFill>
                    <a:srgbClr val="00B0F0"/>
                  </a:solidFill>
                </a:rPr>
                <a:t>qu</a:t>
              </a:r>
              <a:r>
                <a:rPr lang="fr-FR" b="1" dirty="0" smtClean="0">
                  <a:solidFill>
                    <a:schemeClr val="bg1">
                      <a:lumMod val="50000"/>
                    </a:schemeClr>
                  </a:solidFill>
                </a:rPr>
                <a:t>e 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97711" y="8677571"/>
              <a:ext cx="58452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>
                      <a:lumMod val="65000"/>
                    </a:schemeClr>
                  </a:solidFill>
                </a:rPr>
                <a:t>Parrain de la classe de CP de l’école Raymond Rochette du Creusot</a:t>
              </a:r>
              <a:endParaRPr lang="fr-FR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 rot="20174364">
              <a:off x="761317" y="6567492"/>
              <a:ext cx="1331089" cy="381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</a:rPr>
                <a:t>Merci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09" y="5589158"/>
              <a:ext cx="5602147" cy="30983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70390" y="4828628"/>
              <a:ext cx="6065134" cy="4147728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 rot="20318534">
              <a:off x="1150329" y="5649375"/>
              <a:ext cx="1042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chemeClr val="bg1">
                      <a:lumMod val="50000"/>
                    </a:schemeClr>
                  </a:solidFill>
                </a:rPr>
                <a:t>Merci</a:t>
              </a:r>
              <a:endParaRPr lang="fr-FR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 rot="1026954">
              <a:off x="4865506" y="5919793"/>
              <a:ext cx="11630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chemeClr val="bg1"/>
                  </a:solidFill>
                </a:rPr>
                <a:t>Merci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26" y="4883887"/>
              <a:ext cx="1280813" cy="59196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07264" y="4803737"/>
              <a:ext cx="163126" cy="41694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37785" y="4806937"/>
              <a:ext cx="163126" cy="41694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217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159" y="370391"/>
            <a:ext cx="574104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Bonjour, </a:t>
            </a:r>
          </a:p>
          <a:p>
            <a:pPr algn="just"/>
            <a:r>
              <a:rPr lang="fr-FR" sz="1100" dirty="0" smtClean="0"/>
              <a:t>	Je souhaite, avec votre enfant et ses camarades de classe, que nous participions à </a:t>
            </a:r>
            <a:r>
              <a:rPr lang="fr-FR" sz="1100" b="1" dirty="0" smtClean="0"/>
              <a:t>l’Opération </a:t>
            </a:r>
            <a:r>
              <a:rPr lang="fr-FR" sz="1100" b="1" dirty="0"/>
              <a:t>E</a:t>
            </a:r>
            <a:r>
              <a:rPr lang="fr-FR" sz="1100" b="1" dirty="0" smtClean="0"/>
              <a:t>nthousiasme Orthographique</a:t>
            </a:r>
            <a:r>
              <a:rPr lang="fr-FR" sz="1100" dirty="0" smtClean="0"/>
              <a:t>. Cela nécessite l’acquisition d’un cahier de vocabulaire, de 300 cartes vierge et d’une boite mémoire à fabriquer d’une valeur de 9,2 € par élève</a:t>
            </a:r>
            <a:r>
              <a:rPr lang="fr-FR" sz="1100" dirty="0"/>
              <a:t> </a:t>
            </a:r>
            <a:r>
              <a:rPr lang="fr-FR" sz="1100" dirty="0" smtClean="0"/>
              <a:t>(toute la démarche sur </a:t>
            </a:r>
            <a:r>
              <a:rPr lang="fr-FR" sz="1100" dirty="0" smtClean="0">
                <a:hlinkClick r:id="rId2"/>
              </a:rPr>
              <a:t>www.enthousiasme-orthographique.com</a:t>
            </a:r>
            <a:r>
              <a:rPr lang="fr-FR" sz="1100" dirty="0" smtClean="0"/>
              <a:t>)</a:t>
            </a:r>
          </a:p>
          <a:p>
            <a:pPr algn="just"/>
            <a:r>
              <a:rPr lang="fr-FR" sz="1100" dirty="0" smtClean="0"/>
              <a:t>	Ne souhaitant pas solliciter chaque parent, nous sommes à la recherche d’une entreprise, commerce, banque, assurance, </a:t>
            </a:r>
            <a:r>
              <a:rPr lang="fr-FR" sz="1100" dirty="0" err="1" smtClean="0"/>
              <a:t>etc</a:t>
            </a:r>
            <a:r>
              <a:rPr lang="fr-FR" sz="1100" dirty="0" smtClean="0"/>
              <a:t>, pour parrainer cette opération. </a:t>
            </a:r>
          </a:p>
          <a:p>
            <a:pPr algn="just"/>
            <a:r>
              <a:rPr lang="fr-FR" sz="1100" dirty="0"/>
              <a:t>	</a:t>
            </a:r>
            <a:r>
              <a:rPr lang="fr-FR" sz="1100" dirty="0" smtClean="0"/>
              <a:t>Pourriez-vous faire parvenir le courrier joint à votre entreprise, votre CE ou des connaissances dans le monde de l’entreprise.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	En vous remerciant, </a:t>
            </a:r>
          </a:p>
          <a:p>
            <a:pPr algn="just"/>
            <a:endParaRPr lang="fr-FR" sz="1100" dirty="0"/>
          </a:p>
          <a:p>
            <a:pPr algn="just"/>
            <a:r>
              <a:rPr lang="fr-FR" sz="1100" dirty="0" smtClean="0"/>
              <a:t>						</a:t>
            </a:r>
            <a:r>
              <a:rPr lang="fr-FR" sz="1100" dirty="0" smtClean="0">
                <a:solidFill>
                  <a:schemeClr val="accent2"/>
                </a:solidFill>
              </a:rPr>
              <a:t>l’enseignant ou association parent d’élève</a:t>
            </a:r>
            <a:endParaRPr lang="fr-FR" sz="1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848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37</Words>
  <Application>Microsoft Office PowerPoint</Application>
  <PresentationFormat>Affichage à l'écran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BOUDOT</dc:creator>
  <cp:lastModifiedBy>Marc BOUDOT</cp:lastModifiedBy>
  <cp:revision>1</cp:revision>
  <dcterms:created xsi:type="dcterms:W3CDTF">2020-08-24T07:07:55Z</dcterms:created>
  <dcterms:modified xsi:type="dcterms:W3CDTF">2020-08-24T07:09:49Z</dcterms:modified>
</cp:coreProperties>
</file>